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6" r:id="rId1"/>
  </p:sldMasterIdLst>
  <p:sldIdLst>
    <p:sldId id="271" r:id="rId2"/>
    <p:sldId id="272" r:id="rId3"/>
    <p:sldId id="256" r:id="rId4"/>
    <p:sldId id="257" r:id="rId5"/>
    <p:sldId id="258" r:id="rId6"/>
    <p:sldId id="259" r:id="rId7"/>
    <p:sldId id="260" r:id="rId8"/>
    <p:sldId id="261" r:id="rId9"/>
    <p:sldId id="262" r:id="rId10"/>
    <p:sldId id="263" r:id="rId11"/>
    <p:sldId id="269" r:id="rId12"/>
    <p:sldId id="264" r:id="rId13"/>
    <p:sldId id="265" r:id="rId14"/>
    <p:sldId id="266" r:id="rId15"/>
    <p:sldId id="267" r:id="rId16"/>
    <p:sldId id="270"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6" d="100"/>
          <a:sy n="86" d="100"/>
        </p:scale>
        <p:origin x="-99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11/27/11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11/27/11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11/27/11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11/27/11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11/27/11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Tasks</a:t>
            </a:r>
            <a:endParaRPr lang="en-US" dirty="0"/>
          </a:p>
        </p:txBody>
      </p:sp>
      <p:sp>
        <p:nvSpPr>
          <p:cNvPr id="3" name="Content Placeholder 2"/>
          <p:cNvSpPr>
            <a:spLocks noGrp="1"/>
          </p:cNvSpPr>
          <p:nvPr>
            <p:ph sz="quarter" idx="1"/>
          </p:nvPr>
        </p:nvSpPr>
        <p:spPr/>
        <p:txBody>
          <a:bodyPr>
            <a:normAutofit/>
          </a:bodyPr>
          <a:lstStyle/>
          <a:p>
            <a:r>
              <a:rPr lang="en-US" dirty="0" smtClean="0"/>
              <a:t>As I am taking attendance</a:t>
            </a:r>
          </a:p>
          <a:p>
            <a:pPr lvl="1"/>
            <a:r>
              <a:rPr lang="en-US" dirty="0" smtClean="0"/>
              <a:t>If you were absent yesterday, make sure you have your 5.4 Notes downloaded.</a:t>
            </a:r>
          </a:p>
          <a:p>
            <a:pPr lvl="1"/>
            <a:r>
              <a:rPr lang="en-US" dirty="0" smtClean="0"/>
              <a:t>If you were here yesterday, find your 5.4 notes you filled in yesterday and pull those up.</a:t>
            </a:r>
          </a:p>
          <a:p>
            <a:r>
              <a:rPr lang="en-US" dirty="0" smtClean="0"/>
              <a:t>Class Activities Today</a:t>
            </a:r>
          </a:p>
          <a:p>
            <a:pPr lvl="1"/>
            <a:r>
              <a:rPr lang="en-US" dirty="0" smtClean="0"/>
              <a:t>Fill out the survey on the homepage of my website</a:t>
            </a:r>
          </a:p>
          <a:p>
            <a:pPr lvl="1"/>
            <a:r>
              <a:rPr lang="en-US" dirty="0" smtClean="0"/>
              <a:t>Complete your message board assignment from yesterday</a:t>
            </a:r>
          </a:p>
          <a:p>
            <a:pPr lvl="1"/>
            <a:r>
              <a:rPr lang="en-US" dirty="0" smtClean="0"/>
              <a:t>Fill in 5.4 Notes during the “Teddy Roosevelt’s Square Deal Lecture”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Federal Power</a:t>
            </a:r>
            <a:endParaRPr lang="en-US" dirty="0"/>
          </a:p>
        </p:txBody>
      </p:sp>
      <p:sp>
        <p:nvSpPr>
          <p:cNvPr id="3" name="Content Placeholder 2"/>
          <p:cNvSpPr>
            <a:spLocks noGrp="1"/>
          </p:cNvSpPr>
          <p:nvPr>
            <p:ph sz="quarter" idx="1"/>
          </p:nvPr>
        </p:nvSpPr>
        <p:spPr>
          <a:xfrm>
            <a:off x="301752" y="1527048"/>
            <a:ext cx="4422648" cy="4572000"/>
          </a:xfrm>
        </p:spPr>
        <p:txBody>
          <a:bodyPr>
            <a:normAutofit fontScale="92500" lnSpcReduction="20000"/>
          </a:bodyPr>
          <a:lstStyle/>
          <a:p>
            <a:r>
              <a:rPr lang="en-US" dirty="0" err="1" smtClean="0"/>
              <a:t>Trustbusting</a:t>
            </a:r>
            <a:endParaRPr lang="en-US" dirty="0" smtClean="0"/>
          </a:p>
          <a:p>
            <a:pPr lvl="1"/>
            <a:r>
              <a:rPr lang="en-US" dirty="0" smtClean="0"/>
              <a:t>Trusts – companies that owned stocks in many other companies</a:t>
            </a:r>
          </a:p>
          <a:p>
            <a:pPr lvl="1"/>
            <a:r>
              <a:rPr lang="en-US" dirty="0" smtClean="0"/>
              <a:t>Companies would lower prices to drive other companies out of business and then when they were the only business left they would drive </a:t>
            </a:r>
            <a:r>
              <a:rPr lang="en-US" smtClean="0"/>
              <a:t>up prices </a:t>
            </a:r>
            <a:r>
              <a:rPr lang="en-US" dirty="0" smtClean="0"/>
              <a:t>higher than they had been previously</a:t>
            </a:r>
          </a:p>
          <a:p>
            <a:pPr lvl="2"/>
            <a:r>
              <a:rPr lang="en-US" i="1" dirty="0" smtClean="0"/>
              <a:t>Examples:  Standard Oil Company, Railroad Companies</a:t>
            </a:r>
          </a:p>
          <a:p>
            <a:pPr lvl="1"/>
            <a:r>
              <a:rPr lang="en-US" dirty="0" smtClean="0"/>
              <a:t>Teddy ordered the Supreme Court to investigate oil companies and filed 44 law suits against harmful companies</a:t>
            </a:r>
          </a:p>
          <a:p>
            <a:pPr lvl="2"/>
            <a:r>
              <a:rPr lang="en-US" i="1" dirty="0" smtClean="0"/>
              <a:t>Roosevelt didn’t see all trusts as harmful</a:t>
            </a:r>
          </a:p>
          <a:p>
            <a:pPr lvl="2"/>
            <a:endParaRPr lang="en-US" i="1" dirty="0"/>
          </a:p>
        </p:txBody>
      </p:sp>
      <p:pic>
        <p:nvPicPr>
          <p:cNvPr id="28674" name="Picture 2" descr="http://pro.corbis.com/images/BE063864.jpg?size=67&amp;uid=12F92655-F0B7-4B04-94C5-029BF9DDACD5"/>
          <p:cNvPicPr>
            <a:picLocks noChangeAspect="1" noChangeArrowheads="1"/>
          </p:cNvPicPr>
          <p:nvPr/>
        </p:nvPicPr>
        <p:blipFill>
          <a:blip r:embed="rId2" cstate="print"/>
          <a:srcRect/>
          <a:stretch>
            <a:fillRect/>
          </a:stretch>
        </p:blipFill>
        <p:spPr bwMode="auto">
          <a:xfrm>
            <a:off x="4648200" y="838200"/>
            <a:ext cx="4343400" cy="583986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Sharing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 man who has never gone to school may steal from a freight car; but if he has a university education, he may steal the whole railroad.”</a:t>
            </a:r>
          </a:p>
          <a:p>
            <a:r>
              <a:rPr lang="en-US" dirty="0" smtClean="0"/>
              <a:t>“A vote is like a rifle; its usefulness depends upon the character of the user.”</a:t>
            </a:r>
          </a:p>
          <a:p>
            <a:r>
              <a:rPr lang="en-US" dirty="0" smtClean="0"/>
              <a:t>“Behind the ostensible government sits enthroned an invisible government owing no allegiance and acknowledging no responsibility to the people.”</a:t>
            </a:r>
          </a:p>
          <a:p>
            <a:r>
              <a:rPr lang="en-US" dirty="0" smtClean="0"/>
              <a:t>“Far better is it to dare mighty things, to win glorious triumphs, even though checkered by failure... than to rank with those poor spirits who neither enjoy nor suffer much, because they live in a gray twilight that knows not victory nor defeat.”</a:t>
            </a:r>
          </a:p>
          <a:p>
            <a:r>
              <a:rPr lang="en-US" dirty="0" smtClean="0"/>
              <a:t>“I am a part of everything that I have read.”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Federal Power</a:t>
            </a:r>
            <a:endParaRPr lang="en-US" dirty="0"/>
          </a:p>
        </p:txBody>
      </p:sp>
      <p:sp>
        <p:nvSpPr>
          <p:cNvPr id="3" name="Content Placeholder 2"/>
          <p:cNvSpPr>
            <a:spLocks noGrp="1"/>
          </p:cNvSpPr>
          <p:nvPr>
            <p:ph sz="quarter" idx="1"/>
          </p:nvPr>
        </p:nvSpPr>
        <p:spPr/>
        <p:txBody>
          <a:bodyPr/>
          <a:lstStyle/>
          <a:p>
            <a:r>
              <a:rPr lang="en-US" dirty="0" smtClean="0"/>
              <a:t>1902 Coal Strike</a:t>
            </a:r>
          </a:p>
          <a:p>
            <a:pPr lvl="1"/>
            <a:r>
              <a:rPr lang="en-US" dirty="0" smtClean="0"/>
              <a:t>Coal workers went on strike and the owners refused to talk with the coal workers</a:t>
            </a:r>
          </a:p>
          <a:p>
            <a:pPr lvl="1"/>
            <a:r>
              <a:rPr lang="en-US" dirty="0" smtClean="0"/>
              <a:t>5 months into the strike the coal reserves went low and prices were rising</a:t>
            </a:r>
          </a:p>
          <a:p>
            <a:pPr lvl="1"/>
            <a:r>
              <a:rPr lang="en-US" dirty="0" smtClean="0"/>
              <a:t>The strike was threatening the interests of the country</a:t>
            </a:r>
          </a:p>
          <a:p>
            <a:pPr lvl="1"/>
            <a:r>
              <a:rPr lang="en-US" dirty="0" smtClean="0"/>
              <a:t>Roosevelt decides to mediate the bargain between the owners and workers</a:t>
            </a:r>
          </a:p>
          <a:p>
            <a:pPr lvl="1"/>
            <a:r>
              <a:rPr lang="en-US" dirty="0" smtClean="0"/>
              <a:t>He sets a </a:t>
            </a:r>
            <a:r>
              <a:rPr lang="en-US" u="sng" dirty="0" smtClean="0"/>
              <a:t>Precedent</a:t>
            </a:r>
            <a:r>
              <a:rPr lang="en-US" dirty="0" smtClean="0"/>
              <a:t> for future Presidents</a:t>
            </a:r>
          </a:p>
          <a:p>
            <a:pPr lvl="2"/>
            <a:r>
              <a:rPr lang="en-US" dirty="0" smtClean="0"/>
              <a:t>When a strike threatens the welfare of the public, the government is expected to intervene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Roosevelt’s Personality</a:t>
            </a:r>
            <a:endParaRPr lang="en-US" i="1" dirty="0"/>
          </a:p>
        </p:txBody>
      </p:sp>
      <p:sp>
        <p:nvSpPr>
          <p:cNvPr id="3" name="Content Placeholder 2"/>
          <p:cNvSpPr>
            <a:spLocks noGrp="1"/>
          </p:cNvSpPr>
          <p:nvPr>
            <p:ph sz="quarter" idx="1"/>
          </p:nvPr>
        </p:nvSpPr>
        <p:spPr>
          <a:xfrm>
            <a:off x="301752" y="1527048"/>
            <a:ext cx="4956048" cy="4572000"/>
          </a:xfrm>
        </p:spPr>
        <p:txBody>
          <a:bodyPr/>
          <a:lstStyle/>
          <a:p>
            <a:r>
              <a:rPr lang="en-US" i="1" dirty="0" smtClean="0"/>
              <a:t>“[The mine operators had] extraordinary stupidity and bad temper . . . Only the dignity of the presidency kept him from taking one owner by the seat of the breeches and tossing him out the window”</a:t>
            </a:r>
            <a:endParaRPr lang="en-US" i="1" dirty="0"/>
          </a:p>
        </p:txBody>
      </p:sp>
      <p:pic>
        <p:nvPicPr>
          <p:cNvPr id="35842" name="Picture 2" descr="http://msnbcmedia3.msn.com/j/msnbc/Components/Photos/071011/071011_nobel_roosevelt_vmed12p.widec.jpg"/>
          <p:cNvPicPr>
            <a:picLocks noChangeAspect="1" noChangeArrowheads="1"/>
          </p:cNvPicPr>
          <p:nvPr/>
        </p:nvPicPr>
        <p:blipFill>
          <a:blip r:embed="rId2" cstate="print"/>
          <a:srcRect/>
          <a:stretch>
            <a:fillRect/>
          </a:stretch>
        </p:blipFill>
        <p:spPr bwMode="auto">
          <a:xfrm>
            <a:off x="5486400" y="1371600"/>
            <a:ext cx="3657600" cy="420992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Federal Power</a:t>
            </a:r>
            <a:endParaRPr lang="en-US" dirty="0"/>
          </a:p>
        </p:txBody>
      </p:sp>
      <p:sp>
        <p:nvSpPr>
          <p:cNvPr id="3" name="Content Placeholder 2"/>
          <p:cNvSpPr>
            <a:spLocks noGrp="1"/>
          </p:cNvSpPr>
          <p:nvPr>
            <p:ph sz="quarter" idx="1"/>
          </p:nvPr>
        </p:nvSpPr>
        <p:spPr/>
        <p:txBody>
          <a:bodyPr/>
          <a:lstStyle/>
          <a:p>
            <a:r>
              <a:rPr lang="en-US" dirty="0" smtClean="0"/>
              <a:t>Railroad Regulation</a:t>
            </a:r>
          </a:p>
          <a:p>
            <a:pPr lvl="1"/>
            <a:r>
              <a:rPr lang="en-US" dirty="0" smtClean="0"/>
              <a:t>Roosevelt convinced Congress to create the </a:t>
            </a:r>
            <a:r>
              <a:rPr lang="en-US" u="sng" dirty="0" smtClean="0"/>
              <a:t>Interstate Commerce Commission</a:t>
            </a:r>
            <a:endParaRPr lang="en-US" dirty="0" smtClean="0"/>
          </a:p>
          <a:p>
            <a:pPr lvl="2"/>
            <a:r>
              <a:rPr lang="en-US" dirty="0" smtClean="0"/>
              <a:t>set fixed prices for railroad freight transportation</a:t>
            </a:r>
          </a:p>
          <a:p>
            <a:pPr lvl="2"/>
            <a:r>
              <a:rPr lang="en-US" dirty="0" smtClean="0"/>
              <a:t>Eliminated free passes and bribes to railroad companies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and the Environment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Meat Inspection Act</a:t>
            </a:r>
          </a:p>
          <a:p>
            <a:pPr lvl="1"/>
            <a:r>
              <a:rPr lang="en-US" dirty="0" smtClean="0"/>
              <a:t>Dictated strict cleanliness requirements for meat packing industry</a:t>
            </a:r>
          </a:p>
          <a:p>
            <a:pPr lvl="1"/>
            <a:r>
              <a:rPr lang="en-US" dirty="0" smtClean="0"/>
              <a:t>Established inspectors</a:t>
            </a:r>
          </a:p>
          <a:p>
            <a:r>
              <a:rPr lang="en-US" dirty="0" smtClean="0"/>
              <a:t>Pure Food and Drug Act</a:t>
            </a:r>
          </a:p>
          <a:p>
            <a:pPr lvl="1"/>
            <a:r>
              <a:rPr lang="en-US" dirty="0" smtClean="0"/>
              <a:t>Made it illegal to sale harmful products</a:t>
            </a:r>
          </a:p>
          <a:p>
            <a:pPr lvl="1"/>
            <a:r>
              <a:rPr lang="en-US" dirty="0" smtClean="0"/>
              <a:t>Required truthful labels giving accurate information to consumers about products</a:t>
            </a:r>
          </a:p>
          <a:p>
            <a:r>
              <a:rPr lang="en-US" dirty="0" smtClean="0"/>
              <a:t>FDA (Food and Drug Administration)</a:t>
            </a:r>
          </a:p>
          <a:p>
            <a:r>
              <a:rPr lang="en-US" dirty="0" smtClean="0"/>
              <a:t>Conservation</a:t>
            </a:r>
          </a:p>
          <a:p>
            <a:pPr lvl="1"/>
            <a:r>
              <a:rPr lang="en-US" dirty="0" smtClean="0"/>
              <a:t>Roosevelt created many wildlife preserves</a:t>
            </a:r>
          </a:p>
          <a:p>
            <a:pPr lvl="1"/>
            <a:r>
              <a:rPr lang="en-US" dirty="0" smtClean="0"/>
              <a:t>Created conservation departments for natural resources and especially water</a:t>
            </a:r>
          </a:p>
          <a:p>
            <a:pPr lvl="1"/>
            <a:r>
              <a:rPr lang="en-US" i="1" dirty="0" smtClean="0"/>
              <a:t>What is the difference between </a:t>
            </a:r>
            <a:r>
              <a:rPr lang="en-US" i="1" u="sng" dirty="0" smtClean="0"/>
              <a:t>Conservation</a:t>
            </a:r>
            <a:r>
              <a:rPr lang="en-US" i="1" dirty="0" smtClean="0"/>
              <a:t> and </a:t>
            </a:r>
            <a:r>
              <a:rPr lang="en-US" i="1" u="sng" dirty="0" smtClean="0"/>
              <a:t>Preservation</a:t>
            </a:r>
            <a:r>
              <a:rPr lang="en-US" i="1" dirty="0" smtClean="0"/>
              <a:t>?</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 Journal</a:t>
            </a:r>
            <a:endParaRPr lang="en-US" dirty="0"/>
          </a:p>
        </p:txBody>
      </p:sp>
      <p:sp>
        <p:nvSpPr>
          <p:cNvPr id="3" name="Content Placeholder 2"/>
          <p:cNvSpPr>
            <a:spLocks noGrp="1"/>
          </p:cNvSpPr>
          <p:nvPr>
            <p:ph sz="quarter" idx="1"/>
          </p:nvPr>
        </p:nvSpPr>
        <p:spPr/>
        <p:txBody>
          <a:bodyPr/>
          <a:lstStyle/>
          <a:p>
            <a:r>
              <a:rPr lang="en-US" dirty="0" smtClean="0"/>
              <a:t>What is more important?  Conservation or Preservation?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Roosevelt and Civil Rights</a:t>
            </a:r>
            <a:endParaRPr lang="en-US" dirty="0"/>
          </a:p>
        </p:txBody>
      </p:sp>
      <p:sp>
        <p:nvSpPr>
          <p:cNvPr id="3" name="Content Placeholder 2"/>
          <p:cNvSpPr>
            <a:spLocks noGrp="1"/>
          </p:cNvSpPr>
          <p:nvPr>
            <p:ph sz="quarter" idx="1"/>
          </p:nvPr>
        </p:nvSpPr>
        <p:spPr/>
        <p:txBody>
          <a:bodyPr/>
          <a:lstStyle/>
          <a:p>
            <a:r>
              <a:rPr lang="en-US" i="1" dirty="0" smtClean="0"/>
              <a:t>Greater than most but lacking in many areas</a:t>
            </a:r>
          </a:p>
          <a:p>
            <a:pPr lvl="1"/>
            <a:r>
              <a:rPr lang="en-US" dirty="0" smtClean="0"/>
              <a:t>Appointed African Americans to several positions in the south angering some southerners</a:t>
            </a:r>
          </a:p>
          <a:p>
            <a:pPr lvl="1"/>
            <a:r>
              <a:rPr lang="en-US" dirty="0" smtClean="0"/>
              <a:t>Dismissed, without investigation, an African American Regiment when it was accused of conspiracy</a:t>
            </a:r>
          </a:p>
          <a:p>
            <a:pPr lvl="1"/>
            <a:r>
              <a:rPr lang="en-US" dirty="0" smtClean="0"/>
              <a:t>Invited Booker T. Washington to the White House</a:t>
            </a:r>
          </a:p>
          <a:p>
            <a:pPr lvl="2"/>
            <a:r>
              <a:rPr lang="en-US" dirty="0" smtClean="0"/>
              <a:t>Did not invite WEB </a:t>
            </a:r>
            <a:r>
              <a:rPr lang="en-US" dirty="0" err="1" smtClean="0"/>
              <a:t>DuBois</a:t>
            </a:r>
            <a:endParaRPr lang="en-US" dirty="0" smtClean="0"/>
          </a:p>
          <a:p>
            <a:r>
              <a:rPr lang="en-US" dirty="0" smtClean="0"/>
              <a:t>WEB Dubois created the NAACP</a:t>
            </a:r>
          </a:p>
          <a:p>
            <a:pPr lvl="1"/>
            <a:r>
              <a:rPr lang="en-US" dirty="0" smtClean="0"/>
              <a:t>National Association for the Advancement of Colored People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I am Taking Attendance</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Open up your 5.4 Notes – we will finish filling them out with the information in this slide show</a:t>
            </a:r>
          </a:p>
          <a:p>
            <a:pPr marL="514350" indent="-514350">
              <a:buFont typeface="+mj-lt"/>
              <a:buAutoNum type="arabicPeriod"/>
            </a:pPr>
            <a:r>
              <a:rPr lang="en-US" dirty="0" smtClean="0"/>
              <a:t>Download your Unit 5 Study Guide</a:t>
            </a:r>
          </a:p>
          <a:p>
            <a:pPr marL="514350" indent="-514350">
              <a:buFont typeface="+mj-lt"/>
              <a:buAutoNum type="arabicPeriod"/>
            </a:pPr>
            <a:r>
              <a:rPr lang="en-US" dirty="0" smtClean="0"/>
              <a:t>We will play Jeopardy towards the end of class today prepare for a short quiz tomorrow.</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9.3 Notes</a:t>
            </a:r>
            <a:endParaRPr lang="en-US" dirty="0"/>
          </a:p>
        </p:txBody>
      </p:sp>
      <p:sp>
        <p:nvSpPr>
          <p:cNvPr id="2" name="Title 1"/>
          <p:cNvSpPr>
            <a:spLocks noGrp="1"/>
          </p:cNvSpPr>
          <p:nvPr>
            <p:ph type="ctrTitle"/>
          </p:nvPr>
        </p:nvSpPr>
        <p:spPr/>
        <p:txBody>
          <a:bodyPr/>
          <a:lstStyle/>
          <a:p>
            <a:r>
              <a:rPr lang="en-US" dirty="0" smtClean="0"/>
              <a:t>Teddy Roosevelt’s Square Deal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Muckraker in Action</a:t>
            </a:r>
            <a:endParaRPr lang="en-US" dirty="0"/>
          </a:p>
        </p:txBody>
      </p:sp>
      <p:sp>
        <p:nvSpPr>
          <p:cNvPr id="3" name="Content Placeholder 2"/>
          <p:cNvSpPr>
            <a:spLocks noGrp="1"/>
          </p:cNvSpPr>
          <p:nvPr>
            <p:ph sz="quarter" idx="1"/>
          </p:nvPr>
        </p:nvSpPr>
        <p:spPr>
          <a:xfrm>
            <a:off x="301752" y="1527048"/>
            <a:ext cx="4727448" cy="4572000"/>
          </a:xfrm>
        </p:spPr>
        <p:txBody>
          <a:bodyPr/>
          <a:lstStyle/>
          <a:p>
            <a:r>
              <a:rPr lang="en-US" dirty="0" smtClean="0"/>
              <a:t>The Jungle written by Upton Sinclair influenced Teddy Roosevelt to make changes in laws and the meat packing industry</a:t>
            </a:r>
            <a:endParaRPr lang="en-US" dirty="0"/>
          </a:p>
        </p:txBody>
      </p:sp>
      <p:pic>
        <p:nvPicPr>
          <p:cNvPr id="1026" name="Picture 2" descr="Upton_Sinclair_Seated_Writing.jpg image by PhotozOnline"/>
          <p:cNvPicPr>
            <a:picLocks noChangeAspect="1" noChangeArrowheads="1"/>
          </p:cNvPicPr>
          <p:nvPr/>
        </p:nvPicPr>
        <p:blipFill>
          <a:blip r:embed="rId2" cstate="print"/>
          <a:srcRect/>
          <a:stretch>
            <a:fillRect/>
          </a:stretch>
        </p:blipFill>
        <p:spPr bwMode="auto">
          <a:xfrm>
            <a:off x="6248400" y="228600"/>
            <a:ext cx="2514600" cy="3469666"/>
          </a:xfrm>
          <a:prstGeom prst="rect">
            <a:avLst/>
          </a:prstGeom>
          <a:noFill/>
        </p:spPr>
      </p:pic>
      <p:pic>
        <p:nvPicPr>
          <p:cNvPr id="1028" name="Picture 4" descr="http://dummidumbwit.files.wordpress.com/2009/03/theodore-roosevelt-picture.jpg"/>
          <p:cNvPicPr>
            <a:picLocks noChangeAspect="1" noChangeArrowheads="1"/>
          </p:cNvPicPr>
          <p:nvPr/>
        </p:nvPicPr>
        <p:blipFill>
          <a:blip r:embed="rId3" cstate="print"/>
          <a:srcRect/>
          <a:stretch>
            <a:fillRect/>
          </a:stretch>
        </p:blipFill>
        <p:spPr bwMode="auto">
          <a:xfrm>
            <a:off x="5410200" y="3276600"/>
            <a:ext cx="3257550" cy="312094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Rough-Riding President</a:t>
            </a:r>
            <a:endParaRPr lang="en-US" dirty="0"/>
          </a:p>
        </p:txBody>
      </p:sp>
      <p:sp>
        <p:nvSpPr>
          <p:cNvPr id="3" name="Content Placeholder 2"/>
          <p:cNvSpPr>
            <a:spLocks noGrp="1"/>
          </p:cNvSpPr>
          <p:nvPr>
            <p:ph sz="quarter" idx="1"/>
          </p:nvPr>
        </p:nvSpPr>
        <p:spPr>
          <a:xfrm>
            <a:off x="301752" y="1527048"/>
            <a:ext cx="4194048" cy="4572000"/>
          </a:xfrm>
        </p:spPr>
        <p:txBody>
          <a:bodyPr>
            <a:normAutofit fontScale="92500" lnSpcReduction="20000"/>
          </a:bodyPr>
          <a:lstStyle/>
          <a:p>
            <a:r>
              <a:rPr lang="en-US" dirty="0" smtClean="0"/>
              <a:t>Teddy was governor of New York and was not popular with the city bosses</a:t>
            </a:r>
          </a:p>
          <a:p>
            <a:pPr lvl="1"/>
            <a:r>
              <a:rPr lang="en-US" i="1" dirty="0" smtClean="0"/>
              <a:t>Remember </a:t>
            </a:r>
            <a:r>
              <a:rPr lang="en-US" i="1" u="sng" dirty="0" smtClean="0"/>
              <a:t>Ward Bosses</a:t>
            </a:r>
            <a:r>
              <a:rPr lang="en-US" i="1" dirty="0" smtClean="0"/>
              <a:t>?</a:t>
            </a:r>
          </a:p>
          <a:p>
            <a:r>
              <a:rPr lang="en-US" dirty="0" smtClean="0"/>
              <a:t>They encouraged him to run for Vice President for McKinley</a:t>
            </a:r>
          </a:p>
          <a:p>
            <a:pPr lvl="1"/>
            <a:r>
              <a:rPr lang="en-US" i="1" dirty="0" smtClean="0"/>
              <a:t>What is the job of the Vice President of the United States?</a:t>
            </a:r>
          </a:p>
          <a:p>
            <a:r>
              <a:rPr lang="en-US" dirty="0" smtClean="0"/>
              <a:t>McKinley became president and Roosevelt was effectively silenced</a:t>
            </a:r>
          </a:p>
        </p:txBody>
      </p:sp>
      <p:pic>
        <p:nvPicPr>
          <p:cNvPr id="33794" name="Picture 2" descr="http://www.mentalfloss.com/wp-content/uploads/2008/08/roosevelt-mckinley.jpg"/>
          <p:cNvPicPr>
            <a:picLocks noChangeAspect="1" noChangeArrowheads="1"/>
          </p:cNvPicPr>
          <p:nvPr/>
        </p:nvPicPr>
        <p:blipFill>
          <a:blip r:embed="rId2" cstate="print"/>
          <a:srcRect/>
          <a:stretch>
            <a:fillRect/>
          </a:stretch>
        </p:blipFill>
        <p:spPr bwMode="auto">
          <a:xfrm>
            <a:off x="4495800" y="1676399"/>
            <a:ext cx="4648200" cy="342933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Rough-Riding President</a:t>
            </a:r>
            <a:endParaRPr lang="en-US" dirty="0"/>
          </a:p>
        </p:txBody>
      </p:sp>
      <p:sp>
        <p:nvSpPr>
          <p:cNvPr id="3" name="Content Placeholder 2"/>
          <p:cNvSpPr>
            <a:spLocks noGrp="1"/>
          </p:cNvSpPr>
          <p:nvPr>
            <p:ph sz="quarter" idx="1"/>
          </p:nvPr>
        </p:nvSpPr>
        <p:spPr/>
        <p:txBody>
          <a:bodyPr/>
          <a:lstStyle/>
          <a:p>
            <a:r>
              <a:rPr lang="en-US" dirty="0" smtClean="0"/>
              <a:t>McKinley dies - 6 months into his 2</a:t>
            </a:r>
            <a:r>
              <a:rPr lang="en-US" baseline="30000" dirty="0" smtClean="0"/>
              <a:t>nd</a:t>
            </a:r>
            <a:r>
              <a:rPr lang="en-US" dirty="0" smtClean="0"/>
              <a:t> term in office.</a:t>
            </a:r>
          </a:p>
          <a:p>
            <a:r>
              <a:rPr lang="en-US" dirty="0" smtClean="0"/>
              <a:t>Roosevelt becomes the most powerful man in the US Government</a:t>
            </a:r>
          </a:p>
          <a:p>
            <a:pPr lvl="1"/>
            <a:r>
              <a:rPr lang="en-US" dirty="0" smtClean="0"/>
              <a:t>Youngest President in the United States</a:t>
            </a:r>
          </a:p>
          <a:p>
            <a:pPr lvl="1"/>
            <a:r>
              <a:rPr lang="en-US" dirty="0" smtClean="0"/>
              <a:t>Kennedy was the youngest ELECTED President</a:t>
            </a:r>
          </a:p>
          <a:p>
            <a:r>
              <a:rPr lang="en-US" dirty="0" smtClean="0"/>
              <a:t>Started and led the </a:t>
            </a:r>
            <a:r>
              <a:rPr lang="en-US" u="sng" dirty="0" smtClean="0"/>
              <a:t>Rough Riders</a:t>
            </a:r>
            <a:endParaRPr lang="en-US" dirty="0" smtClean="0"/>
          </a:p>
          <a:p>
            <a:pPr lvl="1"/>
            <a:r>
              <a:rPr lang="en-US" dirty="0" smtClean="0"/>
              <a:t>Volunteer cavalry that fought in the battle of San Juan Hill during a war with Spain.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 Question</a:t>
            </a:r>
            <a:endParaRPr lang="en-US" dirty="0"/>
          </a:p>
        </p:txBody>
      </p:sp>
      <p:sp>
        <p:nvSpPr>
          <p:cNvPr id="3" name="Content Placeholder 2"/>
          <p:cNvSpPr>
            <a:spLocks noGrp="1"/>
          </p:cNvSpPr>
          <p:nvPr>
            <p:ph sz="quarter" idx="1"/>
          </p:nvPr>
        </p:nvSpPr>
        <p:spPr/>
        <p:txBody>
          <a:bodyPr/>
          <a:lstStyle/>
          <a:p>
            <a:r>
              <a:rPr lang="en-US" dirty="0" smtClean="0"/>
              <a:t>Roosevelt said, “It is the duty of the president to act upon the theory that he is the steward of the people, and . . . To assume that he has the legal right to do whatever the needs of the people demand, unless the Constitution or the laws explicitly forbid him to do it.”</a:t>
            </a:r>
          </a:p>
          <a:p>
            <a:r>
              <a:rPr lang="en-US" dirty="0" smtClean="0"/>
              <a:t>Do you agree or disagree with this quote?  What parts do you like best or least?  Why?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Rough-Riding President</a:t>
            </a:r>
            <a:endParaRPr lang="en-US" dirty="0"/>
          </a:p>
        </p:txBody>
      </p:sp>
      <p:sp>
        <p:nvSpPr>
          <p:cNvPr id="3" name="Content Placeholder 2"/>
          <p:cNvSpPr>
            <a:spLocks noGrp="1"/>
          </p:cNvSpPr>
          <p:nvPr>
            <p:ph sz="quarter" idx="1"/>
          </p:nvPr>
        </p:nvSpPr>
        <p:spPr>
          <a:xfrm>
            <a:off x="301752" y="1527048"/>
            <a:ext cx="8503920" cy="2206752"/>
          </a:xfrm>
        </p:spPr>
        <p:txBody>
          <a:bodyPr>
            <a:normAutofit fontScale="92500" lnSpcReduction="10000"/>
          </a:bodyPr>
          <a:lstStyle/>
          <a:p>
            <a:r>
              <a:rPr lang="en-US" dirty="0" smtClean="0"/>
              <a:t>Roosevelt said that the presidency is a </a:t>
            </a:r>
            <a:r>
              <a:rPr lang="en-US" u="sng" dirty="0" smtClean="0"/>
              <a:t>“Bully Pulpit”</a:t>
            </a:r>
          </a:p>
          <a:p>
            <a:pPr lvl="1"/>
            <a:r>
              <a:rPr lang="en-US" dirty="0" smtClean="0"/>
              <a:t>The president should influence the media and congress to see that the people of the country are treated fairly</a:t>
            </a:r>
          </a:p>
          <a:p>
            <a:r>
              <a:rPr lang="en-US" u="sng" dirty="0" smtClean="0"/>
              <a:t>Square Deal</a:t>
            </a:r>
          </a:p>
          <a:p>
            <a:pPr lvl="1"/>
            <a:r>
              <a:rPr lang="en-US" dirty="0" smtClean="0"/>
              <a:t>Term the Roosevelt used to describe how people should be treated . . . A fair deal = a Square Deal</a:t>
            </a:r>
            <a:endParaRPr lang="en-US" dirty="0"/>
          </a:p>
        </p:txBody>
      </p:sp>
      <p:pic>
        <p:nvPicPr>
          <p:cNvPr id="30722" name="Picture 2" descr="http://www.ng.mil/resources/photo_gallery/heritage/images/roughriders.jpg"/>
          <p:cNvPicPr>
            <a:picLocks noChangeAspect="1" noChangeArrowheads="1"/>
          </p:cNvPicPr>
          <p:nvPr/>
        </p:nvPicPr>
        <p:blipFill>
          <a:blip r:embed="rId2" cstate="print"/>
          <a:srcRect/>
          <a:stretch>
            <a:fillRect/>
          </a:stretch>
        </p:blipFill>
        <p:spPr bwMode="auto">
          <a:xfrm>
            <a:off x="2590800" y="3581400"/>
            <a:ext cx="4286250" cy="30670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Interesting Fact</a:t>
            </a:r>
            <a:endParaRPr lang="en-US" i="1" dirty="0"/>
          </a:p>
        </p:txBody>
      </p:sp>
      <p:sp>
        <p:nvSpPr>
          <p:cNvPr id="3" name="Content Placeholder 2"/>
          <p:cNvSpPr>
            <a:spLocks noGrp="1"/>
          </p:cNvSpPr>
          <p:nvPr>
            <p:ph sz="quarter" idx="1"/>
          </p:nvPr>
        </p:nvSpPr>
        <p:spPr/>
        <p:txBody>
          <a:bodyPr/>
          <a:lstStyle/>
          <a:p>
            <a:r>
              <a:rPr lang="en-US" i="1" dirty="0" smtClean="0"/>
              <a:t>Roosevelt wrote 44 books in his life.  His first book was published at the age of 24</a:t>
            </a:r>
          </a:p>
          <a:p>
            <a:pPr lvl="1"/>
            <a:r>
              <a:rPr lang="en-US" i="1" dirty="0" smtClean="0"/>
              <a:t>Who is the only President who never published a book or paper before he became President?</a:t>
            </a:r>
          </a:p>
        </p:txBody>
      </p:sp>
      <p:pic>
        <p:nvPicPr>
          <p:cNvPr id="4" name="Picture 3"/>
          <p:cNvPicPr>
            <a:picLocks noChangeAspect="1"/>
          </p:cNvPicPr>
          <p:nvPr/>
        </p:nvPicPr>
        <p:blipFill>
          <a:blip r:embed="rId2"/>
          <a:stretch>
            <a:fillRect/>
          </a:stretch>
        </p:blipFill>
        <p:spPr>
          <a:xfrm>
            <a:off x="3428999" y="3200400"/>
            <a:ext cx="2534763" cy="335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425</TotalTime>
  <Words>958</Words>
  <Application>Microsoft Macintosh PowerPoint</Application>
  <PresentationFormat>On-screen Show (4:3)</PresentationFormat>
  <Paragraphs>90</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Civic</vt:lpstr>
      <vt:lpstr>Today’s Tasks</vt:lpstr>
      <vt:lpstr>As I am Taking Attendance</vt:lpstr>
      <vt:lpstr>Teddy Roosevelt’s Square Deal</vt:lpstr>
      <vt:lpstr>Muckraker in Action</vt:lpstr>
      <vt:lpstr>A Rough-Riding President</vt:lpstr>
      <vt:lpstr>A Rough-Riding President</vt:lpstr>
      <vt:lpstr>Critical Thinking Question</vt:lpstr>
      <vt:lpstr>A Rough-Riding President</vt:lpstr>
      <vt:lpstr>Interesting Fact</vt:lpstr>
      <vt:lpstr>Using Federal Power</vt:lpstr>
      <vt:lpstr>Ordered Sharing</vt:lpstr>
      <vt:lpstr>Using Federal Power</vt:lpstr>
      <vt:lpstr>Roosevelt’s Personality</vt:lpstr>
      <vt:lpstr>Using Federal Power</vt:lpstr>
      <vt:lpstr>Health and the Environment</vt:lpstr>
      <vt:lpstr>Critical Thinking Journal</vt:lpstr>
      <vt:lpstr>Roosevelt and Civil Rights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Teddy Roosevelt’s Square Deal</dc:title>
  <dc:creator/>
  <cp:lastModifiedBy>Technolgy Services</cp:lastModifiedBy>
  <cp:revision>20</cp:revision>
  <dcterms:created xsi:type="dcterms:W3CDTF">2011-11-27T21:56:49Z</dcterms:created>
  <dcterms:modified xsi:type="dcterms:W3CDTF">2011-11-27T22:02:18Z</dcterms:modified>
</cp:coreProperties>
</file>